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B9BAC61-A526-4CF2-A3EC-B58E85237F5F}" type="datetimeFigureOut">
              <a:rPr lang="en-US" smtClean="0"/>
              <a:t>9/12/2013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7F411B-5688-4A8A-B8A1-CFABFFF11F31}" type="slidenum">
              <a:rPr lang="en-US" smtClean="0"/>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9BAC61-A526-4CF2-A3EC-B58E85237F5F}" type="datetimeFigureOut">
              <a:rPr lang="en-US" smtClean="0"/>
              <a:t>9/12/2013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7F411B-5688-4A8A-B8A1-CFABFFF11F31}"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B9BAC61-A526-4CF2-A3EC-B58E85237F5F}" type="datetimeFigureOut">
              <a:rPr lang="en-US" smtClean="0"/>
              <a:t>9/12/2013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7F411B-5688-4A8A-B8A1-CFABFFF11F31}"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B9BAC61-A526-4CF2-A3EC-B58E85237F5F}" type="datetimeFigureOut">
              <a:rPr lang="en-US" smtClean="0"/>
              <a:t>9/12/2013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7F411B-5688-4A8A-B8A1-CFABFFF11F31}"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9BAC61-A526-4CF2-A3EC-B58E85237F5F}" type="datetimeFigureOut">
              <a:rPr lang="en-US" smtClean="0"/>
              <a:t>9/12/2013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7F411B-5688-4A8A-B8A1-CFABFFF11F31}"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B9BAC61-A526-4CF2-A3EC-B58E85237F5F}" type="datetimeFigureOut">
              <a:rPr lang="en-US" smtClean="0"/>
              <a:t>9/12/2013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7F411B-5688-4A8A-B8A1-CFABFFF11F31}"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B9BAC61-A526-4CF2-A3EC-B58E85237F5F}" type="datetimeFigureOut">
              <a:rPr lang="en-US" smtClean="0"/>
              <a:t>9/12/2013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7F411B-5688-4A8A-B8A1-CFABFFF11F31}"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B9BAC61-A526-4CF2-A3EC-B58E85237F5F}" type="datetimeFigureOut">
              <a:rPr lang="en-US" smtClean="0"/>
              <a:t>9/12/2013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7F411B-5688-4A8A-B8A1-CFABFFF11F31}"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9BAC61-A526-4CF2-A3EC-B58E85237F5F}" type="datetimeFigureOut">
              <a:rPr lang="en-US" smtClean="0"/>
              <a:t>9/12/2013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7F411B-5688-4A8A-B8A1-CFABFFF11F31}"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9BAC61-A526-4CF2-A3EC-B58E85237F5F}" type="datetimeFigureOut">
              <a:rPr lang="en-US" smtClean="0"/>
              <a:t>9/12/2013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7F411B-5688-4A8A-B8A1-CFABFFF11F31}"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9BAC61-A526-4CF2-A3EC-B58E85237F5F}" type="datetimeFigureOut">
              <a:rPr lang="en-US" smtClean="0"/>
              <a:t>9/12/2013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7F411B-5688-4A8A-B8A1-CFABFFF11F31}" type="slidenum">
              <a:rPr lang="en-US" smtClean="0"/>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AB9BAC61-A526-4CF2-A3EC-B58E85237F5F}" type="datetimeFigureOut">
              <a:rPr lang="en-US" smtClean="0"/>
              <a:t>9/12/2013</a:t>
            </a:fld>
            <a:endParaRPr lang="en-US"/>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C37F411B-5688-4A8A-B8A1-CFABFFF11F3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998964" cy="6858000"/>
          </a:xfrm>
          <a:prstGeom prst="rect">
            <a:avLst/>
          </a:prstGeom>
        </p:spPr>
      </p:pic>
      <p:sp>
        <p:nvSpPr>
          <p:cNvPr id="3" name="Subtitle 2"/>
          <p:cNvSpPr>
            <a:spLocks noGrp="1"/>
          </p:cNvSpPr>
          <p:nvPr>
            <p:ph type="subTitle" idx="1"/>
          </p:nvPr>
        </p:nvSpPr>
        <p:spPr>
          <a:xfrm>
            <a:off x="1473794" y="5052545"/>
            <a:ext cx="6908206" cy="882119"/>
          </a:xfrm>
        </p:spPr>
        <p:txBody>
          <a:bodyPr/>
          <a:lstStyle/>
          <a:p>
            <a:r>
              <a:rPr lang="en-US" dirty="0" smtClean="0">
                <a:solidFill>
                  <a:schemeClr val="bg1"/>
                </a:solidFill>
              </a:rPr>
              <a:t>The Gap Between Rich and Poor in Colonial America, and the Implications of Economic Disparity </a:t>
            </a:r>
            <a:endParaRPr lang="en-US" dirty="0">
              <a:solidFill>
                <a:schemeClr val="bg1"/>
              </a:solidFill>
            </a:endParaRPr>
          </a:p>
        </p:txBody>
      </p:sp>
      <p:sp>
        <p:nvSpPr>
          <p:cNvPr id="2" name="Title 1"/>
          <p:cNvSpPr>
            <a:spLocks noGrp="1"/>
          </p:cNvSpPr>
          <p:nvPr>
            <p:ph type="ctrTitle"/>
          </p:nvPr>
        </p:nvSpPr>
        <p:spPr/>
        <p:txBody>
          <a:bodyPr/>
          <a:lstStyle/>
          <a:p>
            <a:r>
              <a:rPr lang="en-US" dirty="0" smtClean="0">
                <a:solidFill>
                  <a:schemeClr val="bg1"/>
                </a:solidFill>
              </a:rPr>
              <a:t>Economics, Trade, and Rebellion </a:t>
            </a:r>
            <a:endParaRPr lang="en-US" dirty="0">
              <a:solidFill>
                <a:schemeClr val="bg1"/>
              </a:solidFill>
            </a:endParaRPr>
          </a:p>
        </p:txBody>
      </p:sp>
    </p:spTree>
    <p:extLst>
      <p:ext uri="{BB962C8B-B14F-4D97-AF65-F5344CB8AC3E}">
        <p14:creationId xmlns:p14="http://schemas.microsoft.com/office/powerpoint/2010/main" val="10704529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372168"/>
            <a:ext cx="8610599" cy="1143000"/>
          </a:xfrm>
        </p:spPr>
        <p:txBody>
          <a:bodyPr/>
          <a:lstStyle/>
          <a:p>
            <a:pPr algn="l"/>
            <a:r>
              <a:rPr lang="en-US" dirty="0" smtClean="0"/>
              <a:t>The Church was the Center of New England Communities</a:t>
            </a:r>
            <a:endParaRPr lang="en-US" dirty="0"/>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585646" y="731838"/>
            <a:ext cx="5515507" cy="3475037"/>
          </a:xfrm>
        </p:spPr>
      </p:pic>
    </p:spTree>
    <p:extLst>
      <p:ext uri="{BB962C8B-B14F-4D97-AF65-F5344CB8AC3E}">
        <p14:creationId xmlns:p14="http://schemas.microsoft.com/office/powerpoint/2010/main" val="30435776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The New England Town Hall Meeting</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95799" y="514104"/>
            <a:ext cx="4171617" cy="5277096"/>
          </a:xfrm>
        </p:spPr>
      </p:pic>
      <p:sp>
        <p:nvSpPr>
          <p:cNvPr id="5" name="Text Placeholder 4"/>
          <p:cNvSpPr>
            <a:spLocks noGrp="1"/>
          </p:cNvSpPr>
          <p:nvPr>
            <p:ph type="body" sz="half" idx="2"/>
          </p:nvPr>
        </p:nvSpPr>
        <p:spPr/>
        <p:txBody>
          <a:bodyPr/>
          <a:lstStyle/>
          <a:p>
            <a:r>
              <a:rPr lang="en-US" dirty="0" smtClean="0"/>
              <a:t>One of the most important democratic traditions Americans can trace back to Puritan New England is the town hall meeting.  Simple Athenian democracy.  Everyone was allowed to speak.  One man, one vote.  Everyone’s vote was heard, and everyone’s vote counted.  </a:t>
            </a:r>
            <a:endParaRPr lang="en-US" dirty="0"/>
          </a:p>
        </p:txBody>
      </p:sp>
    </p:spTree>
    <p:extLst>
      <p:ext uri="{BB962C8B-B14F-4D97-AF65-F5344CB8AC3E}">
        <p14:creationId xmlns:p14="http://schemas.microsoft.com/office/powerpoint/2010/main" val="41505433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l"/>
            <a:r>
              <a:rPr lang="en-US" dirty="0" smtClean="0"/>
              <a:t>Sunday School: The Origins of Public Education</a:t>
            </a:r>
            <a:endParaRPr lang="en-US" dirty="0"/>
          </a:p>
        </p:txBody>
      </p:sp>
      <p:pic>
        <p:nvPicPr>
          <p:cNvPr id="12" name="Content Placeholder 11"/>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631623" y="533400"/>
            <a:ext cx="4200563" cy="5638800"/>
          </a:xfrm>
        </p:spPr>
      </p:pic>
      <p:sp>
        <p:nvSpPr>
          <p:cNvPr id="11" name="Text Placeholder 10"/>
          <p:cNvSpPr>
            <a:spLocks noGrp="1"/>
          </p:cNvSpPr>
          <p:nvPr>
            <p:ph type="body" sz="half" idx="2"/>
          </p:nvPr>
        </p:nvSpPr>
        <p:spPr/>
        <p:txBody>
          <a:bodyPr/>
          <a:lstStyle/>
          <a:p>
            <a:r>
              <a:rPr lang="en-US" dirty="0" smtClean="0"/>
              <a:t>All of public education started with Puritan Sunday School.  Across most of the country, Sunday Schools were the first versions of public education established.  By the 1840s or so, most Americans saw a need for public education in major cities as well – just to teach immigrants about American cultures and values. </a:t>
            </a:r>
            <a:endParaRPr lang="en-US" dirty="0"/>
          </a:p>
        </p:txBody>
      </p:sp>
    </p:spTree>
    <p:extLst>
      <p:ext uri="{BB962C8B-B14F-4D97-AF65-F5344CB8AC3E}">
        <p14:creationId xmlns:p14="http://schemas.microsoft.com/office/powerpoint/2010/main" val="34111287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295400" y="5486400"/>
            <a:ext cx="6705600" cy="1143000"/>
          </a:xfrm>
        </p:spPr>
        <p:txBody>
          <a:bodyPr/>
          <a:lstStyle/>
          <a:p>
            <a:r>
              <a:rPr lang="en-US" dirty="0" smtClean="0"/>
              <a:t>The Caribbean Islands</a:t>
            </a:r>
            <a:endParaRPr lang="en-US" dirty="0"/>
          </a:p>
        </p:txBody>
      </p:sp>
      <p:pic>
        <p:nvPicPr>
          <p:cNvPr id="7" name="Content Placeholder 6"/>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990600" y="457200"/>
            <a:ext cx="7198282" cy="5029200"/>
          </a:xfrm>
        </p:spPr>
      </p:pic>
    </p:spTree>
    <p:extLst>
      <p:ext uri="{BB962C8B-B14F-4D97-AF65-F5344CB8AC3E}">
        <p14:creationId xmlns:p14="http://schemas.microsoft.com/office/powerpoint/2010/main" val="2797183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304800" y="2286000"/>
            <a:ext cx="2057400" cy="20574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t>Wealthy Merchants and Traders</a:t>
            </a:r>
            <a:endParaRPr lang="en-US" dirty="0"/>
          </a:p>
        </p:txBody>
      </p:sp>
      <p:sp>
        <p:nvSpPr>
          <p:cNvPr id="8" name="Rounded Rectangle 7"/>
          <p:cNvSpPr/>
          <p:nvPr/>
        </p:nvSpPr>
        <p:spPr>
          <a:xfrm>
            <a:off x="2590800" y="2286000"/>
            <a:ext cx="2057400" cy="20574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t>Artisans	and Skilled Workers</a:t>
            </a:r>
            <a:endParaRPr lang="en-US" dirty="0"/>
          </a:p>
        </p:txBody>
      </p:sp>
      <p:sp>
        <p:nvSpPr>
          <p:cNvPr id="9" name="Rounded Rectangle 8"/>
          <p:cNvSpPr/>
          <p:nvPr/>
        </p:nvSpPr>
        <p:spPr>
          <a:xfrm>
            <a:off x="4800600" y="2286000"/>
            <a:ext cx="2057400" cy="20574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t>Unskilled Free Workers</a:t>
            </a:r>
            <a:endParaRPr lang="en-US" dirty="0"/>
          </a:p>
        </p:txBody>
      </p:sp>
      <p:sp>
        <p:nvSpPr>
          <p:cNvPr id="10" name="Rounded Rectangle 9"/>
          <p:cNvSpPr/>
          <p:nvPr/>
        </p:nvSpPr>
        <p:spPr>
          <a:xfrm>
            <a:off x="7000009" y="2286000"/>
            <a:ext cx="2057400" cy="20574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t>Indentured Servants and Enslaved Africans</a:t>
            </a:r>
            <a:endParaRPr lang="en-US" dirty="0"/>
          </a:p>
        </p:txBody>
      </p:sp>
      <p:sp>
        <p:nvSpPr>
          <p:cNvPr id="11" name="Rounded Rectangle 10"/>
          <p:cNvSpPr/>
          <p:nvPr/>
        </p:nvSpPr>
        <p:spPr>
          <a:xfrm>
            <a:off x="270164" y="609600"/>
            <a:ext cx="8752609" cy="12192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800" dirty="0" smtClean="0">
                <a:solidFill>
                  <a:srgbClr val="002060"/>
                </a:solidFill>
                <a:latin typeface="Andalus" panose="02020603050405020304" pitchFamily="18" charset="-78"/>
                <a:cs typeface="Andalus" panose="02020603050405020304" pitchFamily="18" charset="-78"/>
              </a:rPr>
              <a:t>The Social Classes of the Middle Colonies, 1607 - 1775</a:t>
            </a:r>
            <a:endParaRPr lang="en-US" sz="2800" dirty="0">
              <a:solidFill>
                <a:srgbClr val="002060"/>
              </a:solidFill>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15650131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5257800"/>
            <a:ext cx="6512511" cy="1143000"/>
          </a:xfrm>
        </p:spPr>
        <p:txBody>
          <a:bodyPr/>
          <a:lstStyle/>
          <a:p>
            <a:r>
              <a:rPr lang="en-US" dirty="0" smtClean="0"/>
              <a:t>Wheat – For Export</a:t>
            </a:r>
            <a:endParaRPr lang="en-US" dirty="0"/>
          </a:p>
        </p:txBody>
      </p:sp>
      <p:pic>
        <p:nvPicPr>
          <p:cNvPr id="6" name="Content Placeholder 5"/>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600200" y="533400"/>
            <a:ext cx="5867400" cy="4400551"/>
          </a:xfrm>
        </p:spPr>
      </p:pic>
    </p:spTree>
    <p:extLst>
      <p:ext uri="{BB962C8B-B14F-4D97-AF65-F5344CB8AC3E}">
        <p14:creationId xmlns:p14="http://schemas.microsoft.com/office/powerpoint/2010/main" val="12225458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en-US" dirty="0" smtClean="0"/>
              <a:t>Middle Colonies, Major Waterways</a:t>
            </a:r>
            <a:endParaRPr lang="en-US" dirty="0"/>
          </a:p>
        </p:txBody>
      </p:sp>
      <p:sp>
        <p:nvSpPr>
          <p:cNvPr id="5" name="Content Placeholder 4"/>
          <p:cNvSpPr>
            <a:spLocks noGrp="1"/>
          </p:cNvSpPr>
          <p:nvPr>
            <p:ph sz="quarter" idx="13"/>
          </p:nvPr>
        </p:nvSpPr>
        <p:spPr>
          <a:xfrm>
            <a:off x="609600" y="685800"/>
            <a:ext cx="6400800" cy="3474720"/>
          </a:xfrm>
        </p:spPr>
        <p:txBody>
          <a:bodyPr/>
          <a:lstStyle/>
          <a:p>
            <a:r>
              <a:rPr lang="en-US" dirty="0" smtClean="0"/>
              <a:t>The Susquehanna River </a:t>
            </a:r>
          </a:p>
          <a:p>
            <a:endParaRPr lang="en-US" dirty="0"/>
          </a:p>
          <a:p>
            <a:r>
              <a:rPr lang="en-US" dirty="0" smtClean="0"/>
              <a:t>The Delaware River</a:t>
            </a:r>
          </a:p>
          <a:p>
            <a:endParaRPr lang="en-US" dirty="0"/>
          </a:p>
          <a:p>
            <a:r>
              <a:rPr lang="en-US" dirty="0" smtClean="0"/>
              <a:t>The Hudson River</a:t>
            </a:r>
          </a:p>
          <a:p>
            <a:endParaRPr lang="en-US" dirty="0"/>
          </a:p>
          <a:p>
            <a:r>
              <a:rPr lang="en-US" dirty="0" smtClean="0"/>
              <a:t>Waterways led to major port cities like Philadelphia or New York City. </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0600" y="533400"/>
            <a:ext cx="3581001" cy="2590800"/>
          </a:xfrm>
          <a:prstGeom prst="rect">
            <a:avLst/>
          </a:prstGeom>
        </p:spPr>
      </p:pic>
    </p:spTree>
    <p:extLst>
      <p:ext uri="{BB962C8B-B14F-4D97-AF65-F5344CB8AC3E}">
        <p14:creationId xmlns:p14="http://schemas.microsoft.com/office/powerpoint/2010/main" val="20649345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372168"/>
            <a:ext cx="8229599" cy="1143000"/>
          </a:xfrm>
        </p:spPr>
        <p:txBody>
          <a:bodyPr/>
          <a:lstStyle/>
          <a:p>
            <a:pPr algn="l"/>
            <a:r>
              <a:rPr lang="en-US" sz="1800" b="0" dirty="0" smtClean="0"/>
              <a:t>Mercantilism always favors the dominant nations, not the colonies.  Colonies provide low cost raw materials – like timber, precious metals, or cash </a:t>
            </a:r>
            <a:r>
              <a:rPr lang="en-US" sz="1800" b="0" dirty="0" smtClean="0"/>
              <a:t>crops like sugar, rice, indigo, and tobacco.  </a:t>
            </a:r>
            <a:r>
              <a:rPr lang="en-US" sz="1800" b="0" dirty="0" smtClean="0"/>
              <a:t>Manufacturers in the European nations then sold finished goods to the colonies at high prices.  The colonists lost money on both exchanges. </a:t>
            </a:r>
            <a:endParaRPr lang="en-US" sz="1800" b="0" dirty="0"/>
          </a:p>
        </p:txBody>
      </p:sp>
      <p:pic>
        <p:nvPicPr>
          <p:cNvPr id="6" name="Content Placeholder 5"/>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838200" y="457200"/>
            <a:ext cx="4740180" cy="3475037"/>
          </a:xfrm>
        </p:spPr>
      </p:pic>
    </p:spTree>
    <p:extLst>
      <p:ext uri="{BB962C8B-B14F-4D97-AF65-F5344CB8AC3E}">
        <p14:creationId xmlns:p14="http://schemas.microsoft.com/office/powerpoint/2010/main" val="23846184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5486400"/>
            <a:ext cx="6512511" cy="1143000"/>
          </a:xfrm>
        </p:spPr>
        <p:txBody>
          <a:bodyPr/>
          <a:lstStyle/>
          <a:p>
            <a:r>
              <a:rPr lang="en-US" sz="2800" dirty="0" smtClean="0"/>
              <a:t>Smuggling </a:t>
            </a:r>
            <a:r>
              <a:rPr lang="en-US" sz="2800" dirty="0" smtClean="0"/>
              <a:t>increased as a result of the Navigation Acts!</a:t>
            </a:r>
            <a:endParaRPr lang="en-US" sz="2800" dirty="0"/>
          </a:p>
        </p:txBody>
      </p:sp>
      <p:pic>
        <p:nvPicPr>
          <p:cNvPr id="4" name="Content Placeholder 3"/>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685800" y="381000"/>
            <a:ext cx="7849948" cy="5029200"/>
          </a:xfrm>
        </p:spPr>
      </p:pic>
    </p:spTree>
    <p:extLst>
      <p:ext uri="{BB962C8B-B14F-4D97-AF65-F5344CB8AC3E}">
        <p14:creationId xmlns:p14="http://schemas.microsoft.com/office/powerpoint/2010/main" val="38383077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372168"/>
            <a:ext cx="8077199" cy="1143000"/>
          </a:xfrm>
        </p:spPr>
        <p:txBody>
          <a:bodyPr/>
          <a:lstStyle/>
          <a:p>
            <a:pPr algn="l"/>
            <a:r>
              <a:rPr lang="en-US" sz="3600" dirty="0" smtClean="0"/>
              <a:t>William and Mary – The two swore to uphold the English Bill or Rights. </a:t>
            </a:r>
            <a:endParaRPr lang="en-US" sz="3600" dirty="0"/>
          </a:p>
        </p:txBody>
      </p:sp>
      <p:pic>
        <p:nvPicPr>
          <p:cNvPr id="4"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447800" y="304800"/>
            <a:ext cx="6248400" cy="4025412"/>
          </a:xfrm>
        </p:spPr>
      </p:pic>
    </p:spTree>
    <p:extLst>
      <p:ext uri="{BB962C8B-B14F-4D97-AF65-F5344CB8AC3E}">
        <p14:creationId xmlns:p14="http://schemas.microsoft.com/office/powerpoint/2010/main" val="3606522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l="4254" r="4254"/>
          <a:stretch>
            <a:fillRect/>
          </a:stretch>
        </p:blipFill>
        <p:spPr>
          <a:xfrm>
            <a:off x="3352800" y="1143000"/>
            <a:ext cx="5562600" cy="3127375"/>
          </a:xfrm>
        </p:spPr>
      </p:pic>
      <p:sp>
        <p:nvSpPr>
          <p:cNvPr id="5" name="Text Placeholder 4"/>
          <p:cNvSpPr>
            <a:spLocks noGrp="1"/>
          </p:cNvSpPr>
          <p:nvPr>
            <p:ph type="body" sz="half" idx="2"/>
          </p:nvPr>
        </p:nvSpPr>
        <p:spPr>
          <a:xfrm>
            <a:off x="381001" y="1010486"/>
            <a:ext cx="2971800" cy="3637714"/>
          </a:xfrm>
        </p:spPr>
        <p:txBody>
          <a:bodyPr>
            <a:normAutofit/>
          </a:bodyPr>
          <a:lstStyle/>
          <a:p>
            <a:r>
              <a:rPr lang="en-US" dirty="0" smtClean="0"/>
              <a:t>Indentured Servitude was a labor system that seemed to solve two problems at once.  England had a large number of poor peasants who had been forced off of their land and needed work.  In the English colonies, there was a labor shortage.  By contracting labor from England and bringing it to the American colonies, the English could kill two birds with one stone.</a:t>
            </a:r>
            <a:endParaRPr lang="en-US" dirty="0"/>
          </a:p>
        </p:txBody>
      </p:sp>
      <p:sp>
        <p:nvSpPr>
          <p:cNvPr id="2" name="Title 1"/>
          <p:cNvSpPr>
            <a:spLocks noGrp="1"/>
          </p:cNvSpPr>
          <p:nvPr>
            <p:ph type="title"/>
          </p:nvPr>
        </p:nvSpPr>
        <p:spPr/>
        <p:txBody>
          <a:bodyPr/>
          <a:lstStyle/>
          <a:p>
            <a:r>
              <a:rPr lang="en-US" dirty="0" smtClean="0"/>
              <a:t>Indentured Servitude  </a:t>
            </a:r>
            <a:endParaRPr lang="en-US" dirty="0"/>
          </a:p>
        </p:txBody>
      </p:sp>
    </p:spTree>
    <p:extLst>
      <p:ext uri="{BB962C8B-B14F-4D97-AF65-F5344CB8AC3E}">
        <p14:creationId xmlns:p14="http://schemas.microsoft.com/office/powerpoint/2010/main" val="23470186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English Bill of Rights</a:t>
            </a:r>
            <a:endParaRPr lang="en-US" dirty="0"/>
          </a:p>
        </p:txBody>
      </p:sp>
      <p:sp>
        <p:nvSpPr>
          <p:cNvPr id="3" name="Content Placeholder 2"/>
          <p:cNvSpPr>
            <a:spLocks noGrp="1"/>
          </p:cNvSpPr>
          <p:nvPr>
            <p:ph idx="1"/>
          </p:nvPr>
        </p:nvSpPr>
        <p:spPr/>
        <p:txBody>
          <a:bodyPr/>
          <a:lstStyle/>
          <a:p>
            <a:r>
              <a:rPr lang="en-US" dirty="0" smtClean="0"/>
              <a:t>The right to free speech.</a:t>
            </a:r>
          </a:p>
          <a:p>
            <a:endParaRPr lang="en-US" dirty="0"/>
          </a:p>
          <a:p>
            <a:r>
              <a:rPr lang="en-US" dirty="0" smtClean="0"/>
              <a:t>The right to petition the government</a:t>
            </a:r>
            <a:r>
              <a:rPr lang="en-US" dirty="0" smtClean="0"/>
              <a:t>.</a:t>
            </a:r>
          </a:p>
          <a:p>
            <a:endParaRPr lang="en-US" dirty="0" smtClean="0"/>
          </a:p>
          <a:p>
            <a:r>
              <a:rPr lang="en-US" dirty="0" smtClean="0"/>
              <a:t>Excessive bail was banned. </a:t>
            </a:r>
          </a:p>
          <a:p>
            <a:endParaRPr lang="en-US" dirty="0" smtClean="0"/>
          </a:p>
          <a:p>
            <a:r>
              <a:rPr lang="en-US" dirty="0" smtClean="0"/>
              <a:t>No cruel and unusual punishment. </a:t>
            </a:r>
          </a:p>
          <a:p>
            <a:endParaRPr lang="en-US" dirty="0"/>
          </a:p>
          <a:p>
            <a:r>
              <a:rPr lang="en-US" dirty="0" smtClean="0"/>
              <a:t>Right to a jury trial.</a:t>
            </a:r>
            <a:endParaRPr lang="en-US" dirty="0"/>
          </a:p>
        </p:txBody>
      </p:sp>
      <p:sp>
        <p:nvSpPr>
          <p:cNvPr id="4" name="Text Placeholder 3"/>
          <p:cNvSpPr>
            <a:spLocks noGrp="1"/>
          </p:cNvSpPr>
          <p:nvPr>
            <p:ph type="body" sz="half" idx="2"/>
          </p:nvPr>
        </p:nvSpPr>
        <p:spPr/>
        <p:txBody>
          <a:bodyPr/>
          <a:lstStyle/>
          <a:p>
            <a:r>
              <a:rPr lang="en-US" dirty="0" smtClean="0"/>
              <a:t>The English Bill of Rights stated that the Crown could not suspend the Parliament’s laws or create special courts to misinterpret the laws.  It also prevented the Crown from collecting taxes without the consent of the Parliament, or raising an army independently.  </a:t>
            </a:r>
            <a:endParaRPr lang="en-US" dirty="0"/>
          </a:p>
        </p:txBody>
      </p:sp>
    </p:spTree>
    <p:extLst>
      <p:ext uri="{BB962C8B-B14F-4D97-AF65-F5344CB8AC3E}">
        <p14:creationId xmlns:p14="http://schemas.microsoft.com/office/powerpoint/2010/main" val="21209390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United States Constitution and the Bill of Rights</a:t>
            </a:r>
            <a:endParaRPr lang="en-US" dirty="0"/>
          </a:p>
        </p:txBody>
      </p:sp>
      <p:sp>
        <p:nvSpPr>
          <p:cNvPr id="3" name="Content Placeholder 2"/>
          <p:cNvSpPr>
            <a:spLocks noGrp="1"/>
          </p:cNvSpPr>
          <p:nvPr>
            <p:ph idx="1"/>
          </p:nvPr>
        </p:nvSpPr>
        <p:spPr/>
        <p:txBody>
          <a:bodyPr/>
          <a:lstStyle/>
          <a:p>
            <a:r>
              <a:rPr lang="en-US" dirty="0"/>
              <a:t>The right to free speech.</a:t>
            </a:r>
          </a:p>
          <a:p>
            <a:endParaRPr lang="en-US" dirty="0"/>
          </a:p>
          <a:p>
            <a:r>
              <a:rPr lang="en-US" dirty="0"/>
              <a:t>The right to petition the government.</a:t>
            </a:r>
          </a:p>
          <a:p>
            <a:endParaRPr lang="en-US" dirty="0"/>
          </a:p>
          <a:p>
            <a:r>
              <a:rPr lang="en-US" dirty="0"/>
              <a:t>Excessive bail was banned. </a:t>
            </a:r>
          </a:p>
          <a:p>
            <a:endParaRPr lang="en-US" dirty="0"/>
          </a:p>
          <a:p>
            <a:r>
              <a:rPr lang="en-US" dirty="0"/>
              <a:t>No cruel and unusual punishment. </a:t>
            </a:r>
          </a:p>
          <a:p>
            <a:endParaRPr lang="en-US" dirty="0"/>
          </a:p>
          <a:p>
            <a:r>
              <a:rPr lang="en-US" dirty="0"/>
              <a:t>Right to a jury trial.</a:t>
            </a:r>
          </a:p>
          <a:p>
            <a:endParaRPr lang="en-US" dirty="0"/>
          </a:p>
        </p:txBody>
      </p:sp>
      <p:sp>
        <p:nvSpPr>
          <p:cNvPr id="4" name="Text Placeholder 3"/>
          <p:cNvSpPr>
            <a:spLocks noGrp="1"/>
          </p:cNvSpPr>
          <p:nvPr>
            <p:ph type="body" sz="half" idx="2"/>
          </p:nvPr>
        </p:nvSpPr>
        <p:spPr/>
        <p:txBody>
          <a:bodyPr/>
          <a:lstStyle/>
          <a:p>
            <a:r>
              <a:rPr lang="en-US" dirty="0" smtClean="0"/>
              <a:t>All of the rights presented here are included in the Bill of Rights at in the United States Constitution.  There are also several basic principles of government which are drawn from the English Bill of Rights.  For example, the separation of powers in the government and the granting of the power of the purse to the Legislative Branch. </a:t>
            </a:r>
            <a:endParaRPr lang="en-US" dirty="0"/>
          </a:p>
        </p:txBody>
      </p:sp>
    </p:spTree>
    <p:extLst>
      <p:ext uri="{BB962C8B-B14F-4D97-AF65-F5344CB8AC3E}">
        <p14:creationId xmlns:p14="http://schemas.microsoft.com/office/powerpoint/2010/main" val="33196513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7184" b="7184"/>
          <a:stretch>
            <a:fillRect/>
          </a:stretch>
        </p:blipFill>
        <p:spPr>
          <a:xfrm>
            <a:off x="4475163" y="1143000"/>
            <a:ext cx="4114800" cy="4343400"/>
          </a:xfrm>
        </p:spPr>
      </p:pic>
      <p:sp>
        <p:nvSpPr>
          <p:cNvPr id="3" name="Text Placeholder 2"/>
          <p:cNvSpPr>
            <a:spLocks noGrp="1"/>
          </p:cNvSpPr>
          <p:nvPr>
            <p:ph type="body" sz="half" idx="2"/>
          </p:nvPr>
        </p:nvSpPr>
        <p:spPr>
          <a:xfrm>
            <a:off x="877887" y="1010486"/>
            <a:ext cx="3694114" cy="3409114"/>
          </a:xfrm>
        </p:spPr>
        <p:txBody>
          <a:bodyPr>
            <a:normAutofit/>
          </a:bodyPr>
          <a:lstStyle/>
          <a:p>
            <a:r>
              <a:rPr lang="en-US" dirty="0" smtClean="0"/>
              <a:t>In general, indentured servants promised to work for between four and seven years in exchange for passage to the New World.  If they lived through their time of service – and only one half of the servants did – they would inherit land, tools, and some quantity of non-perishable food.</a:t>
            </a:r>
          </a:p>
          <a:p>
            <a:r>
              <a:rPr lang="en-US" dirty="0" smtClean="0"/>
              <a:t>Yellow fever and malaria often killed indentured servants during what colonists called “the seasoning period.” </a:t>
            </a:r>
            <a:endParaRPr lang="en-US" dirty="0"/>
          </a:p>
        </p:txBody>
      </p:sp>
      <p:sp>
        <p:nvSpPr>
          <p:cNvPr id="4" name="Title 3"/>
          <p:cNvSpPr>
            <a:spLocks noGrp="1"/>
          </p:cNvSpPr>
          <p:nvPr>
            <p:ph type="title"/>
          </p:nvPr>
        </p:nvSpPr>
        <p:spPr/>
        <p:txBody>
          <a:bodyPr/>
          <a:lstStyle/>
          <a:p>
            <a:r>
              <a:rPr lang="en-US" dirty="0" smtClean="0"/>
              <a:t>Contracts</a:t>
            </a:r>
            <a:endParaRPr lang="en-US" dirty="0"/>
          </a:p>
        </p:txBody>
      </p:sp>
    </p:spTree>
    <p:extLst>
      <p:ext uri="{BB962C8B-B14F-4D97-AF65-F5344CB8AC3E}">
        <p14:creationId xmlns:p14="http://schemas.microsoft.com/office/powerpoint/2010/main" val="34818687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Indigo</a:t>
            </a:r>
            <a:endParaRPr lang="en-US" dirty="0"/>
          </a:p>
        </p:txBody>
      </p:sp>
      <p:pic>
        <p:nvPicPr>
          <p:cNvPr id="10" name="Content Placeholder 9"/>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524000" y="1469864"/>
            <a:ext cx="2728263" cy="3406936"/>
          </a:xfrm>
        </p:spPr>
      </p:pic>
      <p:sp>
        <p:nvSpPr>
          <p:cNvPr id="8" name="Text Placeholder 7"/>
          <p:cNvSpPr>
            <a:spLocks noGrp="1"/>
          </p:cNvSpPr>
          <p:nvPr>
            <p:ph type="body" sz="quarter" idx="3"/>
          </p:nvPr>
        </p:nvSpPr>
        <p:spPr/>
        <p:txBody>
          <a:bodyPr/>
          <a:lstStyle/>
          <a:p>
            <a:r>
              <a:rPr lang="en-US" dirty="0" smtClean="0"/>
              <a:t>Rice</a:t>
            </a:r>
            <a:endParaRPr lang="en-US" dirty="0"/>
          </a:p>
        </p:txBody>
      </p:sp>
      <p:pic>
        <p:nvPicPr>
          <p:cNvPr id="11" name="Content Placeholder 10"/>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4876800" y="1524000"/>
            <a:ext cx="2833404" cy="3173412"/>
          </a:xfrm>
        </p:spPr>
      </p:pic>
      <p:sp>
        <p:nvSpPr>
          <p:cNvPr id="5" name="Title 4"/>
          <p:cNvSpPr>
            <a:spLocks noGrp="1"/>
          </p:cNvSpPr>
          <p:nvPr>
            <p:ph type="title"/>
          </p:nvPr>
        </p:nvSpPr>
        <p:spPr>
          <a:xfrm>
            <a:off x="685800" y="5791200"/>
            <a:ext cx="8153400" cy="838200"/>
          </a:xfrm>
        </p:spPr>
        <p:txBody>
          <a:bodyPr/>
          <a:lstStyle/>
          <a:p>
            <a:r>
              <a:rPr lang="en-US" dirty="0" smtClean="0"/>
              <a:t>Cash Crops of the Carolinas</a:t>
            </a:r>
            <a:endParaRPr lang="en-US" dirty="0"/>
          </a:p>
        </p:txBody>
      </p:sp>
      <p:sp>
        <p:nvSpPr>
          <p:cNvPr id="12" name="Rounded Rectangle 11"/>
          <p:cNvSpPr/>
          <p:nvPr/>
        </p:nvSpPr>
        <p:spPr>
          <a:xfrm>
            <a:off x="1219200" y="4724400"/>
            <a:ext cx="3200400" cy="9144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1400" dirty="0" smtClean="0"/>
              <a:t>Teenager Eliza Lucas was so accomplished as a botanist that she helped establish indigo as a cash crop in South Carolina.  </a:t>
            </a:r>
            <a:endParaRPr lang="en-US" sz="1400" dirty="0"/>
          </a:p>
        </p:txBody>
      </p:sp>
      <p:sp>
        <p:nvSpPr>
          <p:cNvPr id="13" name="Rounded Rectangle 12"/>
          <p:cNvSpPr/>
          <p:nvPr/>
        </p:nvSpPr>
        <p:spPr>
          <a:xfrm>
            <a:off x="4800600" y="4675909"/>
            <a:ext cx="3200400" cy="9144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1400" dirty="0" smtClean="0"/>
              <a:t>Enslaved Africans were coveted by all plantation owners, but for rice cultivation, African slaves were required.  They knew how it grew.</a:t>
            </a:r>
            <a:endParaRPr lang="en-US" sz="1400" dirty="0"/>
          </a:p>
        </p:txBody>
      </p:sp>
    </p:spTree>
    <p:extLst>
      <p:ext uri="{BB962C8B-B14F-4D97-AF65-F5344CB8AC3E}">
        <p14:creationId xmlns:p14="http://schemas.microsoft.com/office/powerpoint/2010/main" val="1204628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304800" y="2286000"/>
            <a:ext cx="2057400" cy="20574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t>Wealthy Plantation Owners</a:t>
            </a:r>
            <a:endParaRPr lang="en-US" dirty="0"/>
          </a:p>
        </p:txBody>
      </p:sp>
      <p:sp>
        <p:nvSpPr>
          <p:cNvPr id="8" name="Rounded Rectangle 7"/>
          <p:cNvSpPr/>
          <p:nvPr/>
        </p:nvSpPr>
        <p:spPr>
          <a:xfrm>
            <a:off x="2590800" y="2286000"/>
            <a:ext cx="2057400" cy="20574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t>Small Farmers	</a:t>
            </a:r>
            <a:endParaRPr lang="en-US" dirty="0"/>
          </a:p>
        </p:txBody>
      </p:sp>
      <p:sp>
        <p:nvSpPr>
          <p:cNvPr id="9" name="Rounded Rectangle 8"/>
          <p:cNvSpPr/>
          <p:nvPr/>
        </p:nvSpPr>
        <p:spPr>
          <a:xfrm>
            <a:off x="4800600" y="2286000"/>
            <a:ext cx="2057400" cy="20574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t>Indentured Servants </a:t>
            </a:r>
            <a:endParaRPr lang="en-US" dirty="0"/>
          </a:p>
        </p:txBody>
      </p:sp>
      <p:sp>
        <p:nvSpPr>
          <p:cNvPr id="10" name="Rounded Rectangle 9"/>
          <p:cNvSpPr/>
          <p:nvPr/>
        </p:nvSpPr>
        <p:spPr>
          <a:xfrm>
            <a:off x="7000009" y="2286000"/>
            <a:ext cx="2057400" cy="20574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t>Enslaved Africans</a:t>
            </a:r>
            <a:endParaRPr lang="en-US" dirty="0"/>
          </a:p>
        </p:txBody>
      </p:sp>
      <p:sp>
        <p:nvSpPr>
          <p:cNvPr id="11" name="Rounded Rectangle 10"/>
          <p:cNvSpPr/>
          <p:nvPr/>
        </p:nvSpPr>
        <p:spPr>
          <a:xfrm>
            <a:off x="270164" y="609600"/>
            <a:ext cx="8752609" cy="12192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800" dirty="0" smtClean="0">
                <a:solidFill>
                  <a:srgbClr val="002060"/>
                </a:solidFill>
                <a:latin typeface="Andalus" panose="02020603050405020304" pitchFamily="18" charset="-78"/>
                <a:cs typeface="Andalus" panose="02020603050405020304" pitchFamily="18" charset="-78"/>
              </a:rPr>
              <a:t>The Social Classes of the Southern Colonies, 1607 - 1775</a:t>
            </a:r>
            <a:endParaRPr lang="en-US" sz="2800" dirty="0">
              <a:solidFill>
                <a:srgbClr val="002060"/>
              </a:solidFill>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21643105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3636085" cy="1258493"/>
          </a:xfrm>
        </p:spPr>
        <p:txBody>
          <a:bodyPr/>
          <a:lstStyle/>
          <a:p>
            <a:r>
              <a:rPr lang="en-US" dirty="0" smtClean="0"/>
              <a:t>Bacon’s Rebellion</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75070" y="731838"/>
            <a:ext cx="3254684" cy="4894262"/>
          </a:xfrm>
        </p:spPr>
      </p:pic>
      <p:sp>
        <p:nvSpPr>
          <p:cNvPr id="4" name="Text Placeholder 3"/>
          <p:cNvSpPr>
            <a:spLocks noGrp="1"/>
          </p:cNvSpPr>
          <p:nvPr>
            <p:ph type="body" sz="half" idx="2"/>
          </p:nvPr>
        </p:nvSpPr>
        <p:spPr>
          <a:xfrm>
            <a:off x="990600" y="1600200"/>
            <a:ext cx="3388660" cy="4114800"/>
          </a:xfrm>
        </p:spPr>
        <p:txBody>
          <a:bodyPr>
            <a:normAutofit/>
          </a:bodyPr>
          <a:lstStyle/>
          <a:p>
            <a:r>
              <a:rPr lang="en-US" dirty="0" smtClean="0"/>
              <a:t>Almost all of the power in Virginia was in the hands of the wealthy planters.  Elections had not been held in the House of Burgesses for over a decade.  Many poor farmers – men that Bacon sought to lead – wanted to fight against local Native American tribes in order to gain more land.  Attacking Governor </a:t>
            </a:r>
            <a:r>
              <a:rPr lang="en-US" dirty="0" smtClean="0"/>
              <a:t>Berkeley, who was opposed to war against th</a:t>
            </a:r>
            <a:r>
              <a:rPr lang="en-US" dirty="0" smtClean="0"/>
              <a:t>e Indians</a:t>
            </a:r>
            <a:r>
              <a:rPr lang="en-US" dirty="0" smtClean="0"/>
              <a:t> </a:t>
            </a:r>
            <a:r>
              <a:rPr lang="en-US" dirty="0" smtClean="0"/>
              <a:t>– and the </a:t>
            </a:r>
            <a:r>
              <a:rPr lang="en-US" dirty="0" smtClean="0"/>
              <a:t>Indians themselves </a:t>
            </a:r>
            <a:r>
              <a:rPr lang="en-US" dirty="0" smtClean="0"/>
              <a:t>– allowed these men to gain more land.  It also sent a strong message to the elite landowners that they must create more opportunities for the lower classes. </a:t>
            </a:r>
            <a:r>
              <a:rPr lang="en-US" dirty="0" smtClean="0"/>
              <a:t>The elite wanted stability more than opportunity at this moment in history, because they were already quite comfortable.  </a:t>
            </a:r>
            <a:endParaRPr lang="en-US" dirty="0"/>
          </a:p>
        </p:txBody>
      </p:sp>
    </p:spTree>
    <p:extLst>
      <p:ext uri="{BB962C8B-B14F-4D97-AF65-F5344CB8AC3E}">
        <p14:creationId xmlns:p14="http://schemas.microsoft.com/office/powerpoint/2010/main" val="16686555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Bacon’s Rebellion</a:t>
            </a:r>
            <a:endParaRPr lang="en-US" dirty="0"/>
          </a:p>
        </p:txBody>
      </p:sp>
      <p:sp>
        <p:nvSpPr>
          <p:cNvPr id="6" name="Content Placeholder 5"/>
          <p:cNvSpPr>
            <a:spLocks noGrp="1"/>
          </p:cNvSpPr>
          <p:nvPr>
            <p:ph sz="quarter" idx="13"/>
          </p:nvPr>
        </p:nvSpPr>
        <p:spPr>
          <a:xfrm>
            <a:off x="381000" y="731518"/>
            <a:ext cx="4108703" cy="3611881"/>
          </a:xfrm>
        </p:spPr>
        <p:txBody>
          <a:bodyPr>
            <a:normAutofit fontScale="85000" lnSpcReduction="20000"/>
          </a:bodyPr>
          <a:lstStyle/>
          <a:p>
            <a:r>
              <a:rPr lang="en-US" dirty="0" smtClean="0"/>
              <a:t>During Bacon’s Rebellion, an unauthorized war was launched against Native Americans.  Moreover, the House of Burgesses and the Governor were attacked.  The city of Jamestown was burned to the ground.  Wealthy landowners began to fear the poor farmers they shared the land </a:t>
            </a:r>
            <a:r>
              <a:rPr lang="en-US" dirty="0" smtClean="0"/>
              <a:t>with, because they sought greater economic opportunity.  </a:t>
            </a:r>
            <a:r>
              <a:rPr lang="en-US" dirty="0" smtClean="0"/>
              <a:t>Were it not for the sudden death of Nathaniel Bacon, the turmoil may have resulted in the overthrow of the government. </a:t>
            </a:r>
            <a:endParaRPr lang="en-US" dirty="0"/>
          </a:p>
        </p:txBody>
      </p:sp>
      <p:pic>
        <p:nvPicPr>
          <p:cNvPr id="8" name="Content Placeholder 7"/>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724400" y="609600"/>
            <a:ext cx="3395766" cy="3763962"/>
          </a:xfrm>
        </p:spPr>
      </p:pic>
    </p:spTree>
    <p:extLst>
      <p:ext uri="{BB962C8B-B14F-4D97-AF65-F5344CB8AC3E}">
        <p14:creationId xmlns:p14="http://schemas.microsoft.com/office/powerpoint/2010/main" val="7273671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1" y="4372168"/>
            <a:ext cx="7620000" cy="1143000"/>
          </a:xfrm>
        </p:spPr>
        <p:txBody>
          <a:bodyPr/>
          <a:lstStyle/>
          <a:p>
            <a:r>
              <a:rPr lang="en-US" dirty="0" smtClean="0"/>
              <a:t>Enslaved Labor Increases</a:t>
            </a:r>
            <a:endParaRPr lang="en-US" dirty="0"/>
          </a:p>
        </p:txBody>
      </p:sp>
      <p:sp>
        <p:nvSpPr>
          <p:cNvPr id="6" name="Content Placeholder 5"/>
          <p:cNvSpPr>
            <a:spLocks noGrp="1"/>
          </p:cNvSpPr>
          <p:nvPr>
            <p:ph sz="quarter" idx="13"/>
          </p:nvPr>
        </p:nvSpPr>
        <p:spPr/>
        <p:txBody>
          <a:bodyPr/>
          <a:lstStyle/>
          <a:p>
            <a:r>
              <a:rPr lang="en-US" dirty="0" smtClean="0"/>
              <a:t>The demands for more land by indentured servants made Virginians less likely to bring them to the colony. </a:t>
            </a:r>
          </a:p>
          <a:p>
            <a:endParaRPr lang="en-US" dirty="0"/>
          </a:p>
          <a:p>
            <a:r>
              <a:rPr lang="en-US" dirty="0" smtClean="0"/>
              <a:t>In Virginia and other colonies, strict slave codes made it easier to manage enslaved people on plantations. </a:t>
            </a:r>
            <a:endParaRPr lang="en-US" dirty="0"/>
          </a:p>
        </p:txBody>
      </p:sp>
    </p:spTree>
    <p:extLst>
      <p:ext uri="{BB962C8B-B14F-4D97-AF65-F5344CB8AC3E}">
        <p14:creationId xmlns:p14="http://schemas.microsoft.com/office/powerpoint/2010/main" val="7752304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139" y="0"/>
            <a:ext cx="9762278" cy="6858000"/>
          </a:xfrm>
          <a:prstGeom prst="rect">
            <a:avLst/>
          </a:prstGeom>
        </p:spPr>
      </p:pic>
      <p:sp>
        <p:nvSpPr>
          <p:cNvPr id="2" name="Title 1"/>
          <p:cNvSpPr>
            <a:spLocks noGrp="1"/>
          </p:cNvSpPr>
          <p:nvPr>
            <p:ph type="title"/>
          </p:nvPr>
        </p:nvSpPr>
        <p:spPr>
          <a:xfrm>
            <a:off x="-34636" y="5257800"/>
            <a:ext cx="6512511" cy="1143000"/>
          </a:xfrm>
        </p:spPr>
        <p:txBody>
          <a:bodyPr/>
          <a:lstStyle/>
          <a:p>
            <a:r>
              <a:rPr lang="en-US" dirty="0" smtClean="0">
                <a:solidFill>
                  <a:schemeClr val="bg1"/>
                </a:solidFill>
              </a:rPr>
              <a:t>The New England Economy</a:t>
            </a:r>
            <a:endParaRPr lang="en-US" dirty="0">
              <a:solidFill>
                <a:schemeClr val="bg1"/>
              </a:solidFill>
            </a:endParaRPr>
          </a:p>
        </p:txBody>
      </p:sp>
      <p:sp>
        <p:nvSpPr>
          <p:cNvPr id="3" name="Content Placeholder 2"/>
          <p:cNvSpPr>
            <a:spLocks noGrp="1"/>
          </p:cNvSpPr>
          <p:nvPr>
            <p:ph sz="quarter" idx="13"/>
          </p:nvPr>
        </p:nvSpPr>
        <p:spPr>
          <a:xfrm>
            <a:off x="1143000" y="228600"/>
            <a:ext cx="6400800" cy="3977640"/>
          </a:xfrm>
        </p:spPr>
        <p:txBody>
          <a:bodyPr/>
          <a:lstStyle/>
          <a:p>
            <a:r>
              <a:rPr lang="en-US" dirty="0" smtClean="0">
                <a:solidFill>
                  <a:schemeClr val="tx1"/>
                </a:solidFill>
              </a:rPr>
              <a:t>Diversity in the economy of New England provided more pathways to prosperity: </a:t>
            </a:r>
          </a:p>
          <a:p>
            <a:r>
              <a:rPr lang="en-US" dirty="0" smtClean="0">
                <a:solidFill>
                  <a:schemeClr val="tx1"/>
                </a:solidFill>
              </a:rPr>
              <a:t>Shipbuilding </a:t>
            </a:r>
          </a:p>
          <a:p>
            <a:r>
              <a:rPr lang="en-US" dirty="0" smtClean="0">
                <a:solidFill>
                  <a:schemeClr val="tx1"/>
                </a:solidFill>
              </a:rPr>
              <a:t>Timber</a:t>
            </a:r>
          </a:p>
          <a:p>
            <a:r>
              <a:rPr lang="en-US" dirty="0" smtClean="0">
                <a:solidFill>
                  <a:schemeClr val="tx1"/>
                </a:solidFill>
              </a:rPr>
              <a:t>Cattle Ranching</a:t>
            </a:r>
          </a:p>
          <a:p>
            <a:r>
              <a:rPr lang="en-US" dirty="0" smtClean="0">
                <a:solidFill>
                  <a:schemeClr val="tx1"/>
                </a:solidFill>
              </a:rPr>
              <a:t>Shipping and Trade</a:t>
            </a:r>
          </a:p>
          <a:p>
            <a:r>
              <a:rPr lang="en-US" dirty="0" smtClean="0">
                <a:solidFill>
                  <a:schemeClr val="tx1"/>
                </a:solidFill>
              </a:rPr>
              <a:t>Fishing or Whaling</a:t>
            </a:r>
          </a:p>
          <a:p>
            <a:r>
              <a:rPr lang="en-US" dirty="0" smtClean="0">
                <a:solidFill>
                  <a:schemeClr val="tx1"/>
                </a:solidFill>
              </a:rPr>
              <a:t>Farming (wheat, orchards, dairy farms)</a:t>
            </a:r>
            <a:endParaRPr lang="en-US" dirty="0" smtClean="0">
              <a:solidFill>
                <a:schemeClr val="tx1"/>
              </a:solidFill>
            </a:endParaRPr>
          </a:p>
          <a:p>
            <a:r>
              <a:rPr lang="en-US" dirty="0" smtClean="0">
                <a:solidFill>
                  <a:schemeClr val="tx1"/>
                </a:solidFill>
              </a:rPr>
              <a:t>Merchants </a:t>
            </a:r>
            <a:endParaRPr lang="en-US" dirty="0">
              <a:solidFill>
                <a:schemeClr val="tx1"/>
              </a:solidFill>
            </a:endParaRPr>
          </a:p>
        </p:txBody>
      </p:sp>
    </p:spTree>
    <p:extLst>
      <p:ext uri="{BB962C8B-B14F-4D97-AF65-F5344CB8AC3E}">
        <p14:creationId xmlns:p14="http://schemas.microsoft.com/office/powerpoint/2010/main" val="3316459866"/>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139</TotalTime>
  <Words>977</Words>
  <Application>Microsoft Office PowerPoint</Application>
  <PresentationFormat>On-screen Show (4:3)</PresentationFormat>
  <Paragraphs>79</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Slipstream</vt:lpstr>
      <vt:lpstr>Economics, Trade, and Rebellion </vt:lpstr>
      <vt:lpstr>Indentured Servitude  </vt:lpstr>
      <vt:lpstr>Contracts</vt:lpstr>
      <vt:lpstr>Cash Crops of the Carolinas</vt:lpstr>
      <vt:lpstr>PowerPoint Presentation</vt:lpstr>
      <vt:lpstr>Bacon’s Rebellion</vt:lpstr>
      <vt:lpstr>Bacon’s Rebellion</vt:lpstr>
      <vt:lpstr>Enslaved Labor Increases</vt:lpstr>
      <vt:lpstr>The New England Economy</vt:lpstr>
      <vt:lpstr>The Church was the Center of New England Communities</vt:lpstr>
      <vt:lpstr>The New England Town Hall Meeting</vt:lpstr>
      <vt:lpstr>Sunday School: The Origins of Public Education</vt:lpstr>
      <vt:lpstr>The Caribbean Islands</vt:lpstr>
      <vt:lpstr>PowerPoint Presentation</vt:lpstr>
      <vt:lpstr>Wheat – For Export</vt:lpstr>
      <vt:lpstr>Middle Colonies, Major Waterways</vt:lpstr>
      <vt:lpstr>Mercantilism always favors the dominant nations, not the colonies.  Colonies provide low cost raw materials – like timber, precious metals, or cash crops like sugar, rice, indigo, and tobacco.  Manufacturers in the European nations then sold finished goods to the colonies at high prices.  The colonists lost money on both exchanges. </vt:lpstr>
      <vt:lpstr>Smuggling increased as a result of the Navigation Acts!</vt:lpstr>
      <vt:lpstr>William and Mary – The two swore to uphold the English Bill or Rights. </vt:lpstr>
      <vt:lpstr>The English Bill of Rights</vt:lpstr>
      <vt:lpstr>The United States Constitution and the Bill of Rights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Economics, Trade, and Rebellion</dc:title>
  <dc:creator>Adam</dc:creator>
  <cp:lastModifiedBy>Adam Henry</cp:lastModifiedBy>
  <cp:revision>13</cp:revision>
  <dcterms:created xsi:type="dcterms:W3CDTF">2013-09-11T23:57:10Z</dcterms:created>
  <dcterms:modified xsi:type="dcterms:W3CDTF">2013-09-12T10:33:50Z</dcterms:modified>
</cp:coreProperties>
</file>